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Layouts/slideLayout40.xml" ContentType="application/vnd.openxmlformats-officedocument.presentationml.slideLayout+xml"/>
  <Override PartName="/ppt/theme/theme1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  <p:sldMasterId id="2147483734" r:id="rId5"/>
    <p:sldMasterId id="2147483761" r:id="rId6"/>
    <p:sldMasterId id="2147483763" r:id="rId7"/>
    <p:sldMasterId id="2147483765" r:id="rId8"/>
    <p:sldMasterId id="2147483767" r:id="rId9"/>
    <p:sldMasterId id="2147483769" r:id="rId10"/>
    <p:sldMasterId id="2147483771" r:id="rId11"/>
    <p:sldMasterId id="2147483773" r:id="rId12"/>
    <p:sldMasterId id="2147483775" r:id="rId13"/>
    <p:sldMasterId id="2147483777" r:id="rId14"/>
    <p:sldMasterId id="2147483779" r:id="rId15"/>
    <p:sldMasterId id="2147483781" r:id="rId16"/>
  </p:sldMasterIdLst>
  <p:notesMasterIdLst>
    <p:notesMasterId r:id="rId19"/>
  </p:notesMasterIdLst>
  <p:sldIdLst>
    <p:sldId id="264" r:id="rId17"/>
    <p:sldId id="266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emar, Martina" initials="OM" lastIdx="7" clrIdx="0">
    <p:extLst>
      <p:ext uri="{19B8F6BF-5375-455C-9EA6-DF929625EA0E}">
        <p15:presenceInfo xmlns:p15="http://schemas.microsoft.com/office/powerpoint/2012/main" userId="S-1-5-21-3711137892-2375806388-3929695594-1518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0B1"/>
    <a:srgbClr val="00AEEF"/>
    <a:srgbClr val="80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6FD63-4602-4E72-861C-BB7A7F32F49F}" type="datetimeFigureOut">
              <a:rPr lang="sv-SE" smtClean="0"/>
              <a:t>2025-05-20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8FF4-430A-4B22-955F-8E59D503EF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4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60754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60755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6365" y="0"/>
            <a:ext cx="2435635" cy="685800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0974182" y="6568078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821578" cy="688848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219405" y="6569503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Niklas </a:t>
            </a:r>
            <a:r>
              <a:rPr lang="sv-SE" sz="900" dirty="0" err="1" smtClean="0">
                <a:solidFill>
                  <a:schemeClr val="bg2"/>
                </a:solidFill>
              </a:rPr>
              <a:t>Maupoix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31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857" y="0"/>
            <a:ext cx="255755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58356" y="6553027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-60960"/>
            <a:ext cx="2602459" cy="691896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327339" y="6553027"/>
            <a:ext cx="20120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Agne Hörnestig/Sjöfartsverket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9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-60960"/>
            <a:ext cx="2611984" cy="691896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114608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7" y="0"/>
            <a:ext cx="2450058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800" y="0"/>
            <a:ext cx="2505307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917292" y="6553027"/>
            <a:ext cx="12747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Anna Wahlgren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675" y="0"/>
            <a:ext cx="229552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924680" y="6561265"/>
            <a:ext cx="12105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</a:t>
            </a:r>
            <a:r>
              <a:rPr lang="sv-SE" sz="900" dirty="0" smtClean="0">
                <a:solidFill>
                  <a:schemeClr val="bg2"/>
                </a:solidFill>
                <a:effectLst/>
              </a:rPr>
              <a:t>Tommy Molén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0"/>
            <a:ext cx="228600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27658"/>
          <a:stretch/>
        </p:blipFill>
        <p:spPr>
          <a:xfrm>
            <a:off x="9982200" y="0"/>
            <a:ext cx="2603156" cy="68580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10669309" y="6544789"/>
            <a:ext cx="17940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Magnus Fyhr/</a:t>
            </a:r>
            <a:r>
              <a:rPr lang="sv-SE" sz="900" dirty="0" err="1" smtClean="0">
                <a:solidFill>
                  <a:schemeClr val="bg2"/>
                </a:solidFill>
              </a:rPr>
              <a:t>MostPhotos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0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5" y="0"/>
            <a:ext cx="260985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1336577" y="6553027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0239" y="1"/>
            <a:ext cx="2461761" cy="6857999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60753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60754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131417" y="6551603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Patrik Nilsson/Sjöfartsverket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1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625" y="0"/>
            <a:ext cx="2613388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92931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247901" cy="686752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2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-66676"/>
            <a:ext cx="2257426" cy="692467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23837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5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5" y="0"/>
            <a:ext cx="253365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187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850" y="0"/>
            <a:ext cx="202882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0"/>
            <a:ext cx="2247900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Adobe Stock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-6200"/>
            <a:ext cx="2314574" cy="6857999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-14438"/>
            <a:ext cx="2310373" cy="6862913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726" y="8238"/>
            <a:ext cx="2581276" cy="6848475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007060" y="6561265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6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312" y="-26830"/>
            <a:ext cx="2388688" cy="688483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7870977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7" y="1357162"/>
            <a:ext cx="7870979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131417" y="6551603"/>
            <a:ext cx="19864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Ingegerd Sundlöf/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5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komst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7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5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1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37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4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6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24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0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383384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938725" y="6559841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Foto: Sjöfartsverket</a:t>
            </a:r>
            <a:endParaRPr lang="sv-S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4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98587" y="3073947"/>
            <a:ext cx="8031639" cy="1267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RUBRIK</a:t>
            </a:r>
          </a:p>
          <a:p>
            <a:pPr lvl="0"/>
            <a:r>
              <a:rPr lang="sv-SE" sz="1600" dirty="0" smtClean="0"/>
              <a:t>Används som paussida när man byter presentatör eller avsnitt</a:t>
            </a:r>
            <a:endParaRPr lang="sv-SE" dirty="0"/>
          </a:p>
        </p:txBody>
      </p:sp>
      <p:pic>
        <p:nvPicPr>
          <p:cNvPr id="7" name="Picture 4" descr="Kompassros_vit_NY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9538" cy="390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680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98587" y="3073947"/>
            <a:ext cx="8031639" cy="1267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RUBRIK</a:t>
            </a:r>
          </a:p>
          <a:p>
            <a:pPr lvl="0"/>
            <a:r>
              <a:rPr lang="sv-SE" sz="1600" dirty="0" smtClean="0"/>
              <a:t>Används som paussida när man byter presentatör eller avsnitt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13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5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9723967" cy="8665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9148" y="1357162"/>
            <a:ext cx="9723967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62061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6963402" cy="8665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9148" y="1357162"/>
            <a:ext cx="6963403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idx="11"/>
          </p:nvPr>
        </p:nvSpPr>
        <p:spPr>
          <a:xfrm>
            <a:off x="9127524" y="0"/>
            <a:ext cx="3064476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27895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4"/>
          <p:cNvSpPr>
            <a:spLocks noGrp="1"/>
          </p:cNvSpPr>
          <p:nvPr>
            <p:ph idx="10"/>
          </p:nvPr>
        </p:nvSpPr>
        <p:spPr>
          <a:xfrm>
            <a:off x="1305620" y="1357162"/>
            <a:ext cx="4701480" cy="4577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4"/>
          <p:cNvSpPr>
            <a:spLocks noGrp="1"/>
          </p:cNvSpPr>
          <p:nvPr>
            <p:ph idx="11"/>
          </p:nvPr>
        </p:nvSpPr>
        <p:spPr>
          <a:xfrm>
            <a:off x="6321636" y="1357162"/>
            <a:ext cx="4701480" cy="4577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Rubrik 3"/>
          <p:cNvSpPr>
            <a:spLocks noGrp="1"/>
          </p:cNvSpPr>
          <p:nvPr>
            <p:ph type="title" hasCustomPrompt="1"/>
          </p:nvPr>
        </p:nvSpPr>
        <p:spPr>
          <a:xfrm>
            <a:off x="1299149" y="278532"/>
            <a:ext cx="9723967" cy="8665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sv-SE" dirty="0" smtClean="0"/>
              <a:t>Klicka här för att ändra format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589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5006" y="209551"/>
            <a:ext cx="9120716" cy="303068"/>
          </a:xfrm>
          <a:prstGeom prst="rect">
            <a:avLst/>
          </a:prstGeom>
        </p:spPr>
        <p:txBody>
          <a:bodyPr/>
          <a:lstStyle>
            <a:lvl1pPr algn="r">
              <a:defRPr sz="18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Rubrik/tema/ämne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9148" y="1357162"/>
            <a:ext cx="9723967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80135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4" hasCustomPrompt="1"/>
          </p:nvPr>
        </p:nvSpPr>
        <p:spPr>
          <a:xfrm>
            <a:off x="6781015" y="149441"/>
            <a:ext cx="5327651" cy="4540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sv-SE" sz="1800" dirty="0" smtClean="0"/>
              <a:t>Rubrik/tema/ämne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0"/>
          </p:nvPr>
        </p:nvSpPr>
        <p:spPr>
          <a:xfrm>
            <a:off x="1305620" y="1357162"/>
            <a:ext cx="4701480" cy="4577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innehåll 4"/>
          <p:cNvSpPr>
            <a:spLocks noGrp="1"/>
          </p:cNvSpPr>
          <p:nvPr>
            <p:ph idx="11"/>
          </p:nvPr>
        </p:nvSpPr>
        <p:spPr>
          <a:xfrm>
            <a:off x="6321636" y="1357162"/>
            <a:ext cx="4701480" cy="4577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6511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934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400801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938725" y="6559841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Adobe Stock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0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87133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838578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75920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024505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21645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0461741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426477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902833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65061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82701" y="971551"/>
            <a:ext cx="9723967" cy="720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9149" y="1800002"/>
            <a:ext cx="9613692" cy="41373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89365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453053" cy="6866021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0269679" y="6561265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Patrik Nilsson/Sjöfartsverket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>
          <a:xfrm>
            <a:off x="1282695" y="971550"/>
            <a:ext cx="9723960" cy="72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3200" b="1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1299143" y="1800006"/>
            <a:ext cx="9613696" cy="413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74622" marR="0" lvl="0" indent="-174622" fontAlgn="auto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  <a:buFont typeface="Arial"/>
              <a:tabLst/>
              <a:defRPr lang="sv-SE" sz="20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buChar char="–"/>
              <a:tabLst/>
              <a:defRPr lang="sv-SE" sz="18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2pPr>
            <a:lvl3pPr marR="0" lvl="2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tabLst/>
              <a:defRPr lang="sv-SE" sz="16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4682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3"/>
          <p:cNvSpPr txBox="1">
            <a:spLocks noGrp="1"/>
          </p:cNvSpPr>
          <p:nvPr>
            <p:ph type="title"/>
          </p:nvPr>
        </p:nvSpPr>
        <p:spPr>
          <a:xfrm>
            <a:off x="1282695" y="971550"/>
            <a:ext cx="9723960" cy="72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v-SE" sz="3200" b="1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1299143" y="1800006"/>
            <a:ext cx="9613696" cy="4137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174622" marR="0" lvl="0" indent="-174622" fontAlgn="auto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  <a:buFont typeface="Arial"/>
              <a:tabLst/>
              <a:defRPr lang="sv-SE" sz="20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1pPr>
            <a:lvl2pPr marL="742950" marR="0" lvl="1" indent="-28575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buChar char="–"/>
              <a:tabLst/>
              <a:defRPr lang="sv-SE" sz="18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2pPr>
            <a:lvl3pPr marR="0" lvl="2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100000"/>
              <a:buFont typeface="Arial"/>
              <a:tabLst/>
              <a:defRPr lang="sv-SE" sz="1600" b="0" i="0" u="none" strike="noStrike" cap="none" spc="0" baseline="0">
                <a:solidFill>
                  <a:srgbClr val="0C0A08"/>
                </a:solidFill>
                <a:uFillTx/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1170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646947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1060511" y="6561265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Niklas </a:t>
            </a:r>
            <a:r>
              <a:rPr lang="sv-SE" sz="900" dirty="0" err="1" smtClean="0">
                <a:solidFill>
                  <a:schemeClr val="bg2"/>
                </a:solidFill>
              </a:rPr>
              <a:t>Maupoix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689195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0516813" y="6553027"/>
            <a:ext cx="18453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Glenn Hjelle/Sjöfartsverket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esentationssida_text_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616" y="0"/>
            <a:ext cx="2705601" cy="6858000"/>
          </a:xfrm>
          <a:prstGeom prst="rect">
            <a:avLst/>
          </a:prstGeom>
        </p:spPr>
      </p:pic>
      <p:sp>
        <p:nvSpPr>
          <p:cNvPr id="3" name="Rubrik 3"/>
          <p:cNvSpPr>
            <a:spLocks noGrp="1"/>
          </p:cNvSpPr>
          <p:nvPr>
            <p:ph type="title" hasCustomPrompt="1"/>
          </p:nvPr>
        </p:nvSpPr>
        <p:spPr>
          <a:xfrm>
            <a:off x="1299150" y="278532"/>
            <a:ext cx="7870976" cy="8665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Klicka här för att lägga till rubrik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9148" y="1357162"/>
            <a:ext cx="7870978" cy="4580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dirty="0" smtClean="0"/>
              <a:t>Klicka här för att lägga till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11249981" y="6553027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2"/>
                </a:solidFill>
              </a:rPr>
              <a:t>Foto: Sjöfartsverket</a:t>
            </a:r>
            <a:endParaRPr lang="sv-S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1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9" y="6134135"/>
            <a:ext cx="1714392" cy="57146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941763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6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5" r:id="rId19"/>
    <p:sldLayoutId id="2147483756" r:id="rId20"/>
    <p:sldLayoutId id="2147483751" r:id="rId21"/>
    <p:sldLayoutId id="2147483750" r:id="rId22"/>
    <p:sldLayoutId id="2147483757" r:id="rId23"/>
    <p:sldLayoutId id="2147483753" r:id="rId24"/>
    <p:sldLayoutId id="2147483754" r:id="rId25"/>
    <p:sldLayoutId id="2147483752" r:id="rId26"/>
    <p:sldLayoutId id="2147483758" r:id="rId27"/>
    <p:sldLayoutId id="2147483759" r:id="rId28"/>
    <p:sldLayoutId id="2147483760" r:id="rId2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741" y="0"/>
            <a:ext cx="12225741" cy="6855606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942698" y="6543364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err="1" smtClean="0">
                <a:solidFill>
                  <a:schemeClr val="bg1"/>
                </a:solidFill>
              </a:rPr>
              <a:t>Foto:Lloyd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baseline="0" dirty="0" err="1" smtClean="0">
                <a:solidFill>
                  <a:schemeClr val="bg1"/>
                </a:solidFill>
              </a:rPr>
              <a:t>Horgan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530"/>
            <a:ext cx="12192000" cy="6911164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786172" y="6517069"/>
            <a:ext cx="12618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Niklas </a:t>
            </a:r>
            <a:r>
              <a:rPr lang="sv-SE" sz="900" dirty="0" err="1" smtClean="0">
                <a:solidFill>
                  <a:schemeClr val="bg1"/>
                </a:solidFill>
              </a:rPr>
              <a:t>Maupoix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193046" y="6517069"/>
            <a:ext cx="19351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Lars Johansson/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49" y="6134135"/>
            <a:ext cx="1714392" cy="57146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941763" cy="394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3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6863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6" name="Rektangel 5"/>
          <p:cNvSpPr/>
          <p:nvPr userDrawn="1"/>
        </p:nvSpPr>
        <p:spPr>
          <a:xfrm>
            <a:off x="10300135" y="6543364"/>
            <a:ext cx="17107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Leif </a:t>
            </a:r>
            <a:r>
              <a:rPr lang="sv-SE" sz="900" dirty="0" err="1" smtClean="0">
                <a:solidFill>
                  <a:schemeClr val="bg1"/>
                </a:solidFill>
              </a:rPr>
              <a:t>Jarnevi</a:t>
            </a:r>
            <a:r>
              <a:rPr lang="sv-SE" sz="900" dirty="0" smtClean="0">
                <a:solidFill>
                  <a:schemeClr val="bg1"/>
                </a:solidFill>
              </a:rPr>
              <a:t>/</a:t>
            </a:r>
            <a:r>
              <a:rPr lang="sv-SE" sz="900" dirty="0" err="1" smtClean="0">
                <a:solidFill>
                  <a:schemeClr val="bg1"/>
                </a:solidFill>
              </a:rPr>
              <a:t>Most</a:t>
            </a:r>
            <a:r>
              <a:rPr lang="sv-SE" sz="900" baseline="0" dirty="0" err="1" smtClean="0">
                <a:solidFill>
                  <a:schemeClr val="bg1"/>
                </a:solidFill>
              </a:rPr>
              <a:t>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8" name="Rektangel 7"/>
          <p:cNvSpPr/>
          <p:nvPr userDrawn="1"/>
        </p:nvSpPr>
        <p:spPr>
          <a:xfrm>
            <a:off x="10011813" y="6543364"/>
            <a:ext cx="21082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Carina Andreasson/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18"/>
            <a:ext cx="12192000" cy="6876448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221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96" y="0"/>
            <a:ext cx="12199496" cy="691116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8" name="Rektangel 7"/>
          <p:cNvSpPr/>
          <p:nvPr userDrawn="1"/>
        </p:nvSpPr>
        <p:spPr>
          <a:xfrm>
            <a:off x="10135382" y="6543364"/>
            <a:ext cx="19992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NS </a:t>
            </a:r>
            <a:r>
              <a:rPr lang="sv-SE" sz="900" dirty="0" err="1" smtClean="0">
                <a:solidFill>
                  <a:schemeClr val="bg1"/>
                </a:solidFill>
              </a:rPr>
              <a:t>Photography</a:t>
            </a:r>
            <a:r>
              <a:rPr lang="sv-SE" sz="900" dirty="0" smtClean="0">
                <a:solidFill>
                  <a:schemeClr val="bg1"/>
                </a:solidFill>
              </a:rPr>
              <a:t>/Most</a:t>
            </a:r>
            <a:r>
              <a:rPr lang="sv-SE" sz="900" baseline="0" dirty="0" smtClean="0">
                <a:solidFill>
                  <a:schemeClr val="bg1"/>
                </a:solidFill>
              </a:rPr>
              <a:t> 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576"/>
            <a:ext cx="12195544" cy="6886575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056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44" y="-457200"/>
            <a:ext cx="12192000" cy="7325833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942692" y="6543364"/>
            <a:ext cx="1133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 Adobe Stock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6363" cy="685800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  <p:sp>
        <p:nvSpPr>
          <p:cNvPr id="5" name="Rektangel 4"/>
          <p:cNvSpPr/>
          <p:nvPr userDrawn="1"/>
        </p:nvSpPr>
        <p:spPr>
          <a:xfrm>
            <a:off x="10242475" y="6543364"/>
            <a:ext cx="18966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900" dirty="0" smtClean="0">
                <a:solidFill>
                  <a:schemeClr val="bg1"/>
                </a:solidFill>
              </a:rPr>
              <a:t>Foto:</a:t>
            </a:r>
            <a:r>
              <a:rPr lang="sv-SE" sz="900" baseline="0" dirty="0" smtClean="0">
                <a:solidFill>
                  <a:schemeClr val="bg1"/>
                </a:solidFill>
              </a:rPr>
              <a:t> </a:t>
            </a:r>
            <a:r>
              <a:rPr lang="sv-SE" sz="900" dirty="0" smtClean="0">
                <a:solidFill>
                  <a:schemeClr val="bg1"/>
                </a:solidFill>
              </a:rPr>
              <a:t>Håkan Larsson/</a:t>
            </a:r>
            <a:r>
              <a:rPr lang="sv-SE" sz="900" dirty="0" err="1" smtClean="0">
                <a:solidFill>
                  <a:schemeClr val="bg1"/>
                </a:solidFill>
              </a:rPr>
              <a:t>MostPhotos</a:t>
            </a:r>
            <a:endParaRPr lang="sv-S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226"/>
            <a:ext cx="12376298" cy="6891226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1" y="6074317"/>
            <a:ext cx="1772308" cy="592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283222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99191"/>
              </p:ext>
            </p:extLst>
          </p:nvPr>
        </p:nvGraphicFramePr>
        <p:xfrm>
          <a:off x="1081179" y="1049593"/>
          <a:ext cx="1800000" cy="323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75064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1024936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</a:tblGrid>
              <a:tr h="600450">
                <a:tc>
                  <a:txBody>
                    <a:bodyPr/>
                    <a:lstStyle/>
                    <a:p>
                      <a:pPr algn="l"/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Net tonnage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class</a:t>
                      </a:r>
                      <a:endParaRPr lang="sv-S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Lowest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net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tonnage</a:t>
                      </a:r>
                      <a:endParaRPr lang="sv-S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214446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57868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v-SE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12148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14286"/>
                  </a:ext>
                </a:extLst>
              </a:tr>
              <a:tr h="214446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15 000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80968"/>
                  </a:ext>
                </a:extLst>
              </a:tr>
              <a:tr h="214446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8541"/>
                  </a:ext>
                </a:extLst>
              </a:tr>
              <a:tr h="204652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028"/>
                  </a:ext>
                </a:extLst>
              </a:tr>
              <a:tr h="250710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00993"/>
                  </a:ext>
                </a:extLst>
              </a:tr>
            </a:tbl>
          </a:graphicData>
        </a:graphic>
      </p:graphicFrame>
      <p:sp>
        <p:nvSpPr>
          <p:cNvPr id="28" name="TextBox 1"/>
          <p:cNvSpPr txBox="1"/>
          <p:nvPr/>
        </p:nvSpPr>
        <p:spPr>
          <a:xfrm>
            <a:off x="963135" y="4465424"/>
            <a:ext cx="1742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smtClean="0">
                <a:cs typeface="Times New Roman" panose="02020603050405020304" pitchFamily="18" charset="0"/>
              </a:rPr>
              <a:t>Transit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goods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discount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r>
              <a:rPr lang="sv-SE" sz="1100" dirty="0" err="1" smtClean="0">
                <a:cs typeface="Times New Roman" panose="02020603050405020304" pitchFamily="18" charset="0"/>
              </a:rPr>
              <a:t>Loaded</a:t>
            </a:r>
            <a:r>
              <a:rPr lang="sv-SE" sz="1100" dirty="0" smtClean="0">
                <a:cs typeface="Times New Roman" panose="02020603050405020304" pitchFamily="18" charset="0"/>
              </a:rPr>
              <a:t> transit </a:t>
            </a:r>
            <a:r>
              <a:rPr lang="sv-SE" sz="1100" dirty="0" err="1" smtClean="0">
                <a:cs typeface="Times New Roman" panose="02020603050405020304" pitchFamily="18" charset="0"/>
              </a:rPr>
              <a:t>goods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are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exempt</a:t>
            </a:r>
            <a:r>
              <a:rPr lang="sv-SE" sz="1100" dirty="0" smtClean="0">
                <a:cs typeface="Times New Roman" panose="02020603050405020304" pitchFamily="18" charset="0"/>
              </a:rPr>
              <a:t> from </a:t>
            </a:r>
            <a:r>
              <a:rPr lang="sv-SE" sz="1100" dirty="0" err="1" smtClean="0">
                <a:cs typeface="Times New Roman" panose="02020603050405020304" pitchFamily="18" charset="0"/>
              </a:rPr>
              <a:t>freight</a:t>
            </a:r>
            <a:r>
              <a:rPr lang="sv-SE" sz="1100" dirty="0" smtClean="0">
                <a:cs typeface="Times New Roman" panose="02020603050405020304" pitchFamily="18" charset="0"/>
              </a:rPr>
              <a:t> charges*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863203" y="5288999"/>
            <a:ext cx="1742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</a:t>
            </a:r>
            <a:r>
              <a:rPr lang="en-US" sz="800" dirty="0"/>
              <a:t>Fee reductions and fee exemptions are reimbursed after an application for a refund has been received by and granted by the Swedish Maritime Administration</a:t>
            </a:r>
            <a:endParaRPr lang="sv-SE" sz="800" i="1" dirty="0"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892535" y="4465424"/>
            <a:ext cx="2628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err="1" smtClean="0">
                <a:cs typeface="Times New Roman" panose="02020603050405020304" pitchFamily="18" charset="0"/>
              </a:rPr>
              <a:t>Frequent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traffic</a:t>
            </a:r>
            <a:endParaRPr lang="sv-SE" sz="1100" b="1" u="sng" dirty="0" smtClean="0">
              <a:cs typeface="Times New Roman" panose="02020603050405020304" pitchFamily="18" charset="0"/>
            </a:endParaRPr>
          </a:p>
          <a:p>
            <a:r>
              <a:rPr lang="en-US" sz="1100" dirty="0"/>
              <a:t>Frequency reduction, based on number of calls per month applied on the vessel based fee and readiness fee</a:t>
            </a:r>
            <a:r>
              <a:rPr lang="en-US" sz="1100" dirty="0" smtClean="0"/>
              <a:t>:</a:t>
            </a:r>
            <a:endParaRPr lang="sv-SE" sz="1100" dirty="0" smtClean="0">
              <a:cs typeface="Times New Roman" panose="02020603050405020304" pitchFamily="18" charset="0"/>
            </a:endParaRPr>
          </a:p>
          <a:p>
            <a:endParaRPr lang="sv-SE" sz="1100" dirty="0">
              <a:cs typeface="Times New Roman" panose="02020603050405020304" pitchFamily="18" charset="0"/>
            </a:endParaRPr>
          </a:p>
          <a:p>
            <a:r>
              <a:rPr lang="en-US" sz="1100" dirty="0"/>
              <a:t>Call 1: 100% </a:t>
            </a:r>
            <a:r>
              <a:rPr lang="en-US" sz="1100" dirty="0" smtClean="0"/>
              <a:t>	Call </a:t>
            </a:r>
            <a:r>
              <a:rPr lang="en-US" sz="1100" dirty="0"/>
              <a:t>4: 50% </a:t>
            </a:r>
            <a:endParaRPr lang="en-US" sz="1100" dirty="0" smtClean="0"/>
          </a:p>
          <a:p>
            <a:r>
              <a:rPr lang="en-US" sz="1100" dirty="0" smtClean="0"/>
              <a:t>Call </a:t>
            </a:r>
            <a:r>
              <a:rPr lang="en-US" sz="1100" dirty="0"/>
              <a:t>2: 100% </a:t>
            </a:r>
            <a:r>
              <a:rPr lang="en-US" sz="1100" dirty="0" smtClean="0"/>
              <a:t>	Call </a:t>
            </a:r>
            <a:r>
              <a:rPr lang="en-US" sz="1100" dirty="0"/>
              <a:t>5: 25% </a:t>
            </a:r>
            <a:endParaRPr lang="en-US" sz="1100" dirty="0" smtClean="0"/>
          </a:p>
          <a:p>
            <a:r>
              <a:rPr lang="en-US" sz="1100" dirty="0" smtClean="0"/>
              <a:t>Call </a:t>
            </a:r>
            <a:r>
              <a:rPr lang="en-US" sz="1100" dirty="0"/>
              <a:t>3: 75% </a:t>
            </a:r>
            <a:r>
              <a:rPr lang="en-US" sz="1100" dirty="0" smtClean="0"/>
              <a:t>	Call </a:t>
            </a:r>
            <a:r>
              <a:rPr lang="en-US" sz="1100" dirty="0"/>
              <a:t>6+: 0% 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8122287" y="4570415"/>
            <a:ext cx="22686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err="1" smtClean="0">
                <a:cs typeface="Times New Roman" panose="02020603050405020304" pitchFamily="18" charset="0"/>
              </a:rPr>
              <a:t>Goods</a:t>
            </a:r>
            <a:r>
              <a:rPr lang="sv-SE" sz="1100" b="1" u="sng" dirty="0" smtClean="0">
                <a:cs typeface="Times New Roman" panose="02020603050405020304" pitchFamily="18" charset="0"/>
              </a:rPr>
              <a:t> and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passenger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fees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 smtClean="0">
                <a:cs typeface="Times New Roman" panose="02020603050405020304" pitchFamily="18" charset="0"/>
              </a:rPr>
              <a:t>High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value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goods</a:t>
            </a:r>
            <a:r>
              <a:rPr lang="sv-SE" sz="1100" dirty="0" smtClean="0">
                <a:cs typeface="Times New Roman" panose="02020603050405020304" pitchFamily="18" charset="0"/>
              </a:rPr>
              <a:t>  3,24 sek/ton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 smtClean="0">
                <a:cs typeface="Times New Roman" panose="02020603050405020304" pitchFamily="18" charset="0"/>
              </a:rPr>
              <a:t>Low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value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goods</a:t>
            </a:r>
            <a:r>
              <a:rPr lang="sv-SE" sz="1100" dirty="0" smtClean="0">
                <a:cs typeface="Times New Roman" panose="02020603050405020304" pitchFamily="18" charset="0"/>
              </a:rPr>
              <a:t>   1,61 sek/ton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err="1" smtClean="0">
                <a:cs typeface="Times New Roman" panose="02020603050405020304" pitchFamily="18" charset="0"/>
              </a:rPr>
              <a:t>Passenger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fee</a:t>
            </a:r>
            <a:r>
              <a:rPr lang="sv-SE" sz="1100" dirty="0" smtClean="0">
                <a:cs typeface="Times New Roman" panose="02020603050405020304" pitchFamily="18" charset="0"/>
              </a:rPr>
              <a:t>        2,43 sek/p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Private </a:t>
            </a:r>
            <a:r>
              <a:rPr lang="sv-SE" sz="1100" dirty="0" err="1" smtClean="0">
                <a:cs typeface="Times New Roman" panose="02020603050405020304" pitchFamily="18" charset="0"/>
              </a:rPr>
              <a:t>vehicles</a:t>
            </a:r>
            <a:r>
              <a:rPr lang="sv-SE" sz="1100" dirty="0" smtClean="0">
                <a:cs typeface="Times New Roman" panose="02020603050405020304" pitchFamily="18" charset="0"/>
              </a:rPr>
              <a:t>     3,24 sek/</a:t>
            </a:r>
            <a:r>
              <a:rPr lang="sv-SE" sz="1100" dirty="0" err="1" smtClean="0">
                <a:cs typeface="Times New Roman" panose="02020603050405020304" pitchFamily="18" charset="0"/>
              </a:rPr>
              <a:t>each</a:t>
            </a:r>
            <a:endParaRPr lang="sv-SE" sz="1100" dirty="0" smtClean="0">
              <a:cs typeface="Times New Roman" panose="02020603050405020304" pitchFamily="18" charset="0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15617" y="246490"/>
            <a:ext cx="7979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Swedish Maritime Administrations </a:t>
            </a:r>
            <a:r>
              <a:rPr lang="en-US" sz="2000" b="1" dirty="0" smtClean="0"/>
              <a:t>fairway fees from 2025-01-01</a:t>
            </a:r>
            <a:endParaRPr lang="sv-SE" sz="20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5616543" y="4575604"/>
            <a:ext cx="19325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err="1" smtClean="0">
                <a:cs typeface="Times New Roman" panose="02020603050405020304" pitchFamily="18" charset="0"/>
              </a:rPr>
              <a:t>Reduction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according</a:t>
            </a:r>
            <a:r>
              <a:rPr lang="sv-SE" sz="1100" b="1" u="sng" dirty="0" smtClean="0">
                <a:cs typeface="Times New Roman" panose="02020603050405020304" pitchFamily="18" charset="0"/>
              </a:rPr>
              <a:t> to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environmental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incentives</a:t>
            </a:r>
            <a:r>
              <a:rPr lang="sv-SE" sz="1100" b="1" u="sng" dirty="0" smtClean="0">
                <a:cs typeface="Times New Roman" panose="02020603050405020304" pitchFamily="18" charset="0"/>
              </a:rPr>
              <a:t>, CSI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classification</a:t>
            </a:r>
            <a:r>
              <a:rPr lang="sv-SE" sz="1100" b="1" u="sng" dirty="0" smtClean="0">
                <a:cs typeface="Times New Roman" panose="02020603050405020304" pitchFamily="18" charset="0"/>
              </a:rPr>
              <a:t>:</a:t>
            </a:r>
            <a:endParaRPr lang="sv-SE" sz="1100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A: 90 %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B: 70 %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C: 10 %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D/E: 0 %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8298130" y="5911974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u="sng" dirty="0" err="1" smtClean="0">
                <a:cs typeface="Times New Roman" panose="02020603050405020304" pitchFamily="18" charset="0"/>
              </a:rPr>
              <a:t>Related</a:t>
            </a:r>
            <a:r>
              <a:rPr lang="sv-SE" sz="1000" u="sng" dirty="0" smtClean="0">
                <a:cs typeface="Times New Roman" panose="02020603050405020304" pitchFamily="18" charset="0"/>
              </a:rPr>
              <a:t> </a:t>
            </a:r>
            <a:r>
              <a:rPr lang="sv-SE" sz="1000" u="sng" dirty="0" err="1" smtClean="0">
                <a:cs typeface="Times New Roman" panose="02020603050405020304" pitchFamily="18" charset="0"/>
              </a:rPr>
              <a:t>regulations</a:t>
            </a:r>
            <a:r>
              <a:rPr lang="sv-SE" sz="1000" u="sng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sv-SE" sz="1000" dirty="0" err="1" smtClean="0">
                <a:cs typeface="Times New Roman" panose="02020603050405020304" pitchFamily="18" charset="0"/>
              </a:rPr>
              <a:t>Regulation</a:t>
            </a:r>
            <a:r>
              <a:rPr lang="sv-SE" sz="1000" dirty="0" smtClean="0">
                <a:cs typeface="Times New Roman" panose="02020603050405020304" pitchFamily="18" charset="0"/>
              </a:rPr>
              <a:t> 2024:1 on </a:t>
            </a:r>
            <a:r>
              <a:rPr lang="sv-SE" sz="1000" i="1" dirty="0" smtClean="0">
                <a:cs typeface="Times New Roman" panose="02020603050405020304" pitchFamily="18" charset="0"/>
              </a:rPr>
              <a:t>fairways </a:t>
            </a:r>
            <a:r>
              <a:rPr lang="sv-SE" sz="1000" i="1" dirty="0" err="1" smtClean="0">
                <a:cs typeface="Times New Roman" panose="02020603050405020304" pitchFamily="18" charset="0"/>
              </a:rPr>
              <a:t>due</a:t>
            </a:r>
            <a:endParaRPr lang="sv-SE" sz="1000" i="1" dirty="0">
              <a:cs typeface="Times New Roman" panose="02020603050405020304" pitchFamily="18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595626" y="6614897"/>
            <a:ext cx="49571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The printed Swedish versions of the statues takes precedence in a conflict, problem with interpretation, or dispute</a:t>
            </a:r>
            <a:endParaRPr lang="sv-SE" sz="800" dirty="0"/>
          </a:p>
        </p:txBody>
      </p:sp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13489"/>
              </p:ext>
            </p:extLst>
          </p:nvPr>
        </p:nvGraphicFramePr>
        <p:xfrm>
          <a:off x="8563128" y="1057886"/>
          <a:ext cx="1208591" cy="32336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08591">
                  <a:extLst>
                    <a:ext uri="{9D8B030D-6E8A-4147-A177-3AD203B41FA5}">
                      <a16:colId xmlns:a16="http://schemas.microsoft.com/office/drawing/2014/main" val="3247440683"/>
                    </a:ext>
                  </a:extLst>
                </a:gridCol>
              </a:tblGrid>
              <a:tr h="606829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Readiness</a:t>
                      </a:r>
                      <a:r>
                        <a:rPr lang="sv-S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fee</a:t>
                      </a:r>
                      <a:r>
                        <a:rPr lang="sv-S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(sek/call)</a:t>
                      </a:r>
                    </a:p>
                    <a:p>
                      <a:pPr algn="ctr" fontAlgn="b"/>
                      <a:endParaRPr lang="sv-S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589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070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886837"/>
                  </a:ext>
                </a:extLst>
              </a:tr>
              <a:tr h="26275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102492"/>
                  </a:ext>
                </a:extLst>
              </a:tr>
              <a:tr h="26408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7 970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631714"/>
                  </a:ext>
                </a:extLst>
              </a:tr>
              <a:tr h="25456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787863"/>
                  </a:ext>
                </a:extLst>
              </a:tr>
              <a:tr h="2606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107820"/>
                  </a:ext>
                </a:extLst>
              </a:tr>
              <a:tr h="27137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33 865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963870"/>
                  </a:ext>
                </a:extLst>
              </a:tr>
              <a:tr h="26064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43 380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668756"/>
                  </a:ext>
                </a:extLst>
              </a:tr>
              <a:tr h="26446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49 740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579894"/>
                  </a:ext>
                </a:extLst>
              </a:tr>
              <a:tr h="25629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58 245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576909"/>
                  </a:ext>
                </a:extLst>
              </a:tr>
              <a:tr h="26600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68 795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665949"/>
                  </a:ext>
                </a:extLst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22134"/>
              </p:ext>
            </p:extLst>
          </p:nvPr>
        </p:nvGraphicFramePr>
        <p:xfrm>
          <a:off x="4108405" y="1047915"/>
          <a:ext cx="3427204" cy="32308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6801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856801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  <a:gridCol w="856801">
                  <a:extLst>
                    <a:ext uri="{9D8B030D-6E8A-4147-A177-3AD203B41FA5}">
                      <a16:colId xmlns:a16="http://schemas.microsoft.com/office/drawing/2014/main" val="3054499347"/>
                    </a:ext>
                  </a:extLst>
                </a:gridCol>
                <a:gridCol w="856801">
                  <a:extLst>
                    <a:ext uri="{9D8B030D-6E8A-4147-A177-3AD203B41FA5}">
                      <a16:colId xmlns:a16="http://schemas.microsoft.com/office/drawing/2014/main" val="477836642"/>
                    </a:ext>
                  </a:extLst>
                </a:gridCol>
              </a:tblGrid>
              <a:tr h="30395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Vessel based fee per environmental category (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</a:rPr>
                        <a:t>sek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</a:rPr>
                        <a:t>/call)</a:t>
                      </a:r>
                      <a:endParaRPr lang="sv-SE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0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 smtClean="0">
                          <a:solidFill>
                            <a:schemeClr val="bg1"/>
                          </a:solidFill>
                        </a:rPr>
                        <a:t>D/E</a:t>
                      </a:r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036138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4 070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7 990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23 945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4 245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12 730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38 185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42 425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7 795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23 385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70 130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77 910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11 325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33 965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113 250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14286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130 515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145 015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80968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16 635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49 890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149 685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166 315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8541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19 470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58 415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175 235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194 700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028"/>
                  </a:ext>
                </a:extLst>
              </a:tr>
              <a:tr h="2622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22 990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69 000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207 025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230 035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00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l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51185"/>
              </p:ext>
            </p:extLst>
          </p:nvPr>
        </p:nvGraphicFramePr>
        <p:xfrm>
          <a:off x="1057358" y="1176400"/>
          <a:ext cx="1830654" cy="3395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8263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1042391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</a:tblGrid>
              <a:tr h="716765">
                <a:tc>
                  <a:txBody>
                    <a:bodyPr/>
                    <a:lstStyle/>
                    <a:p>
                      <a:pPr algn="l"/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Net tonnage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class</a:t>
                      </a:r>
                      <a:endParaRPr lang="sv-S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Lowest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net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tonnage</a:t>
                      </a:r>
                      <a:endParaRPr lang="sv-S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273698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97207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v-SE" sz="11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14286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15 000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80968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8541"/>
                  </a:ext>
                </a:extLst>
              </a:tr>
              <a:tr h="261959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60 000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028"/>
                  </a:ext>
                </a:extLst>
              </a:tr>
              <a:tr h="274217">
                <a:tc>
                  <a:txBody>
                    <a:bodyPr/>
                    <a:lstStyle/>
                    <a:p>
                      <a:pPr algn="ct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100 000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00993"/>
                  </a:ext>
                </a:extLst>
              </a:tr>
            </a:tbl>
          </a:graphicData>
        </a:graphic>
      </p:graphicFrame>
      <p:graphicFrame>
        <p:nvGraphicFramePr>
          <p:cNvPr id="24" name="Tabell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2730"/>
              </p:ext>
            </p:extLst>
          </p:nvPr>
        </p:nvGraphicFramePr>
        <p:xfrm>
          <a:off x="3499320" y="1168486"/>
          <a:ext cx="3458433" cy="33972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9762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1618671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</a:tblGrid>
              <a:tr h="245408">
                <a:tc gridSpan="2">
                  <a:txBody>
                    <a:bodyPr/>
                    <a:lstStyle/>
                    <a:p>
                      <a:pPr algn="ctr"/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Pilotage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fee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 for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pilotage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 in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pilotage</a:t>
                      </a:r>
                      <a:r>
                        <a:rPr lang="sv-SE" sz="1200" b="1" baseline="0" dirty="0" smtClean="0">
                          <a:solidFill>
                            <a:schemeClr val="bg1"/>
                          </a:solidFill>
                        </a:rPr>
                        <a:t> fairways 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(sek) </a:t>
                      </a:r>
                      <a:endParaRPr lang="sv-SE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460188"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Start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fee</a:t>
                      </a:r>
                      <a:endParaRPr lang="sv-S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1" baseline="0" dirty="0" smtClean="0">
                          <a:solidFill>
                            <a:schemeClr val="bg1"/>
                          </a:solidFill>
                        </a:rPr>
                        <a:t>Per</a:t>
                      </a:r>
                      <a:r>
                        <a:rPr lang="sv-SE" sz="11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½ h</a:t>
                      </a:r>
                      <a:endParaRPr lang="sv-SE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5032"/>
                  </a:ext>
                </a:extLst>
              </a:tr>
              <a:tr h="25831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9832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10 855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705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270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6058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045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26660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785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700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585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14286"/>
                  </a:ext>
                </a:extLst>
              </a:tr>
              <a:tr h="263226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415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80968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985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8541"/>
                  </a:ext>
                </a:extLst>
              </a:tr>
              <a:tr h="2577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090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720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028"/>
                  </a:ext>
                </a:extLst>
              </a:tr>
              <a:tr h="28487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495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765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000993"/>
                  </a:ext>
                </a:extLst>
              </a:tr>
            </a:tbl>
          </a:graphicData>
        </a:graphic>
      </p:graphicFrame>
      <p:sp>
        <p:nvSpPr>
          <p:cNvPr id="32" name="TextBox 1"/>
          <p:cNvSpPr txBox="1"/>
          <p:nvPr/>
        </p:nvSpPr>
        <p:spPr>
          <a:xfrm>
            <a:off x="1029692" y="4781755"/>
            <a:ext cx="2214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err="1" smtClean="0">
                <a:cs typeface="Times New Roman" panose="02020603050405020304" pitchFamily="18" charset="0"/>
              </a:rPr>
              <a:t>Other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pilotage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fees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r>
              <a:rPr lang="sv-SE" sz="1100" dirty="0" err="1" smtClean="0">
                <a:cs typeface="Times New Roman" panose="02020603050405020304" pitchFamily="18" charset="0"/>
              </a:rPr>
              <a:t>Additional</a:t>
            </a:r>
            <a:r>
              <a:rPr lang="sv-SE" sz="1100" dirty="0" smtClean="0">
                <a:cs typeface="Times New Roman" panose="02020603050405020304" pitchFamily="18" charset="0"/>
              </a:rPr>
              <a:t> Pilot sek </a:t>
            </a:r>
            <a:r>
              <a:rPr lang="sv-SE" sz="1100" dirty="0" smtClean="0">
                <a:cs typeface="Times New Roman" panose="02020603050405020304" pitchFamily="18" charset="0"/>
              </a:rPr>
              <a:t>12 </a:t>
            </a:r>
            <a:r>
              <a:rPr lang="sv-SE" sz="1100" dirty="0" smtClean="0">
                <a:cs typeface="Times New Roman" panose="02020603050405020304" pitchFamily="18" charset="0"/>
              </a:rPr>
              <a:t>62</a:t>
            </a:r>
            <a:r>
              <a:rPr lang="sv-SE" sz="1100" dirty="0" smtClean="0">
                <a:cs typeface="Times New Roman" panose="02020603050405020304" pitchFamily="18" charset="0"/>
              </a:rPr>
              <a:t>0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3457487" y="4781425"/>
            <a:ext cx="19524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err="1" smtClean="0">
                <a:cs typeface="Times New Roman" panose="02020603050405020304" pitchFamily="18" charset="0"/>
              </a:rPr>
              <a:t>Reduction</a:t>
            </a:r>
            <a:r>
              <a:rPr lang="sv-SE" sz="1100" b="1" u="sng" dirty="0" smtClean="0">
                <a:cs typeface="Times New Roman" panose="02020603050405020304" pitchFamily="18" charset="0"/>
              </a:rPr>
              <a:t> to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pilotage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fees</a:t>
            </a:r>
            <a:r>
              <a:rPr lang="sv-SE" sz="1100" b="1" u="sng" dirty="0" smtClean="0">
                <a:cs typeface="Times New Roman" panose="02020603050405020304" pitchFamily="18" charset="0"/>
              </a:rPr>
              <a:t> in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designated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pilotage</a:t>
            </a:r>
            <a:r>
              <a:rPr lang="sv-SE" sz="1100" b="1" u="sng" dirty="0" smtClean="0">
                <a:cs typeface="Times New Roman" panose="02020603050405020304" pitchFamily="18" charset="0"/>
              </a:rPr>
              <a:t> fairways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30 % in </a:t>
            </a:r>
            <a:r>
              <a:rPr lang="sv-SE" sz="1100" dirty="0" err="1" smtClean="0">
                <a:cs typeface="Times New Roman" panose="02020603050405020304" pitchFamily="18" charset="0"/>
              </a:rPr>
              <a:t>Trollhätte</a:t>
            </a:r>
            <a:r>
              <a:rPr lang="sv-SE" sz="1100" dirty="0" smtClean="0">
                <a:cs typeface="Times New Roman" panose="02020603050405020304" pitchFamily="18" charset="0"/>
              </a:rPr>
              <a:t> kanal and Vänern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10 % in Mälaren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 smtClean="0">
                <a:cs typeface="Times New Roman" panose="02020603050405020304" pitchFamily="18" charset="0"/>
              </a:rPr>
              <a:t>40 % for pilot </a:t>
            </a:r>
            <a:r>
              <a:rPr lang="sv-SE" sz="1100" dirty="0" err="1" smtClean="0">
                <a:cs typeface="Times New Roman" panose="02020603050405020304" pitchFamily="18" charset="0"/>
              </a:rPr>
              <a:t>time</a:t>
            </a:r>
            <a:r>
              <a:rPr lang="sv-SE" sz="1100" dirty="0" smtClean="0">
                <a:cs typeface="Times New Roman" panose="02020603050405020304" pitchFamily="18" charset="0"/>
              </a:rPr>
              <a:t> over </a:t>
            </a:r>
            <a:r>
              <a:rPr lang="sv-SE" sz="1100" dirty="0" err="1" smtClean="0">
                <a:cs typeface="Times New Roman" panose="02020603050405020304" pitchFamily="18" charset="0"/>
              </a:rPr>
              <a:t>seven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hours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15617" y="246490"/>
            <a:ext cx="937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Swedish Maritime Administrations </a:t>
            </a:r>
            <a:r>
              <a:rPr lang="en-US" sz="2000" b="1" dirty="0" smtClean="0"/>
              <a:t>pilotage fees from </a:t>
            </a:r>
            <a:r>
              <a:rPr lang="en-US" sz="2000" b="1" dirty="0" smtClean="0"/>
              <a:t>2025-07-01</a:t>
            </a:r>
            <a:endParaRPr lang="sv-SE" sz="2000" b="1" dirty="0"/>
          </a:p>
        </p:txBody>
      </p:sp>
      <p:graphicFrame>
        <p:nvGraphicFramePr>
          <p:cNvPr id="17" name="Tabell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08676"/>
              </p:ext>
            </p:extLst>
          </p:nvPr>
        </p:nvGraphicFramePr>
        <p:xfrm>
          <a:off x="7503353" y="1176400"/>
          <a:ext cx="3315319" cy="22836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3631">
                  <a:extLst>
                    <a:ext uri="{9D8B030D-6E8A-4147-A177-3AD203B41FA5}">
                      <a16:colId xmlns:a16="http://schemas.microsoft.com/office/drawing/2014/main" val="2538368649"/>
                    </a:ext>
                  </a:extLst>
                </a:gridCol>
                <a:gridCol w="1551688">
                  <a:extLst>
                    <a:ext uri="{9D8B030D-6E8A-4147-A177-3AD203B41FA5}">
                      <a16:colId xmlns:a16="http://schemas.microsoft.com/office/drawing/2014/main" val="142017703"/>
                    </a:ext>
                  </a:extLst>
                </a:gridCol>
              </a:tblGrid>
              <a:tr h="5310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Ordering</a:t>
                      </a:r>
                      <a:r>
                        <a:rPr lang="sv-SE" sz="1200" b="1" baseline="0" dirty="0" smtClean="0">
                          <a:solidFill>
                            <a:schemeClr val="bg1"/>
                          </a:solidFill>
                        </a:rPr>
                        <a:t> charges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sv-SE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02248"/>
                  </a:ext>
                </a:extLst>
              </a:tr>
              <a:tr h="419242"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Time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before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requested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 or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confirmed</a:t>
                      </a:r>
                      <a:r>
                        <a:rPr lang="sv-SE" sz="1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sv-S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err="1" smtClean="0">
                          <a:solidFill>
                            <a:schemeClr val="bg1"/>
                          </a:solidFill>
                        </a:rPr>
                        <a:t>Amount</a:t>
                      </a:r>
                      <a:r>
                        <a:rPr lang="sv-SE" sz="1200" b="1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sv-SE" sz="1200" b="1" baseline="0" smtClean="0">
                          <a:solidFill>
                            <a:schemeClr val="bg1"/>
                          </a:solidFill>
                        </a:rPr>
                        <a:t> sek</a:t>
                      </a:r>
                      <a:endParaRPr lang="sv-SE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5032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0 hr – 59 min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9 390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53397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1 hr – 1 hr 59 min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7 510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63840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– 2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59 min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5 635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696570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– 3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59 min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sv-S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755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0869"/>
                  </a:ext>
                </a:extLst>
              </a:tr>
              <a:tr h="237570">
                <a:tc>
                  <a:txBody>
                    <a:bodyPr/>
                    <a:lstStyle/>
                    <a:p>
                      <a:pPr algn="r"/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– 4 </a:t>
                      </a:r>
                      <a:r>
                        <a:rPr lang="sv-SE" sz="1100" b="0" dirty="0" err="1" smtClean="0">
                          <a:latin typeface="+mn-lt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sv-SE" sz="1100" b="0" dirty="0" smtClean="0">
                          <a:latin typeface="+mn-lt"/>
                          <a:cs typeface="Times New Roman" panose="02020603050405020304" pitchFamily="18" charset="0"/>
                        </a:rPr>
                        <a:t> 59 min</a:t>
                      </a:r>
                      <a:endParaRPr lang="sv-SE" sz="11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1 880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07447"/>
                  </a:ext>
                </a:extLst>
              </a:tr>
            </a:tbl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7503347" y="3487478"/>
            <a:ext cx="22148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smtClean="0">
                <a:cs typeface="Times New Roman" panose="02020603050405020304" pitchFamily="18" charset="0"/>
              </a:rPr>
              <a:t>*</a:t>
            </a:r>
            <a:r>
              <a:rPr lang="sv-SE" sz="1000" i="1" dirty="0" err="1" smtClean="0">
                <a:cs typeface="Times New Roman" panose="02020603050405020304" pitchFamily="18" charset="0"/>
              </a:rPr>
              <a:t>Fee</a:t>
            </a:r>
            <a:r>
              <a:rPr lang="sv-SE" sz="1000" i="1" dirty="0" smtClean="0">
                <a:cs typeface="Times New Roman" panose="02020603050405020304" pitchFamily="18" charset="0"/>
              </a:rPr>
              <a:t> </a:t>
            </a:r>
            <a:r>
              <a:rPr lang="sv-SE" sz="1000" i="1" dirty="0" err="1" smtClean="0">
                <a:cs typeface="Times New Roman" panose="02020603050405020304" pitchFamily="18" charset="0"/>
              </a:rPr>
              <a:t>regardless</a:t>
            </a:r>
            <a:r>
              <a:rPr lang="sv-SE" sz="1000" i="1" dirty="0" smtClean="0">
                <a:cs typeface="Times New Roman" panose="02020603050405020304" pitchFamily="18" charset="0"/>
              </a:rPr>
              <a:t> </a:t>
            </a:r>
            <a:r>
              <a:rPr lang="sv-SE" sz="1000" i="1" dirty="0" err="1" smtClean="0">
                <a:cs typeface="Times New Roman" panose="02020603050405020304" pitchFamily="18" charset="0"/>
              </a:rPr>
              <a:t>of</a:t>
            </a:r>
            <a:r>
              <a:rPr lang="sv-SE" sz="1000" i="1" dirty="0" smtClean="0">
                <a:cs typeface="Times New Roman" panose="02020603050405020304" pitchFamily="18" charset="0"/>
              </a:rPr>
              <a:t> </a:t>
            </a:r>
            <a:r>
              <a:rPr lang="sv-SE" sz="1000" i="1" dirty="0" err="1" smtClean="0">
                <a:cs typeface="Times New Roman" panose="02020603050405020304" pitchFamily="18" charset="0"/>
              </a:rPr>
              <a:t>net</a:t>
            </a:r>
            <a:r>
              <a:rPr lang="sv-SE" sz="1000" i="1" dirty="0" smtClean="0">
                <a:cs typeface="Times New Roman" panose="02020603050405020304" pitchFamily="18" charset="0"/>
              </a:rPr>
              <a:t> tonnage </a:t>
            </a:r>
            <a:r>
              <a:rPr lang="sv-SE" sz="1000" i="1" dirty="0" err="1" smtClean="0">
                <a:cs typeface="Times New Roman" panose="02020603050405020304" pitchFamily="18" charset="0"/>
              </a:rPr>
              <a:t>class</a:t>
            </a:r>
            <a:endParaRPr lang="sv-SE" sz="1000" i="1" dirty="0"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5999139" y="4781425"/>
            <a:ext cx="21793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err="1" smtClean="0">
                <a:cs typeface="Times New Roman" panose="02020603050405020304" pitchFamily="18" charset="0"/>
              </a:rPr>
              <a:t>Fees</a:t>
            </a:r>
            <a:r>
              <a:rPr lang="sv-SE" sz="1100" b="1" u="sng" dirty="0" smtClean="0">
                <a:cs typeface="Times New Roman" panose="02020603050405020304" pitchFamily="18" charset="0"/>
              </a:rPr>
              <a:t> for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open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sea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pilotage</a:t>
            </a:r>
            <a:r>
              <a:rPr lang="sv-SE" sz="1100" b="1" u="sng" dirty="0" smtClean="0">
                <a:cs typeface="Times New Roman" panose="02020603050405020304" pitchFamily="18" charset="0"/>
              </a:rPr>
              <a:t> and Sound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pilotage</a:t>
            </a:r>
            <a:endParaRPr lang="sv-SE" sz="1100" b="1" u="sng" dirty="0">
              <a:cs typeface="Times New Roman" panose="02020603050405020304" pitchFamily="18" charset="0"/>
            </a:endParaRPr>
          </a:p>
          <a:p>
            <a:r>
              <a:rPr lang="sv-SE" sz="1100" dirty="0" smtClean="0">
                <a:cs typeface="Times New Roman" panose="02020603050405020304" pitchFamily="18" charset="0"/>
              </a:rPr>
              <a:t>For </a:t>
            </a:r>
            <a:r>
              <a:rPr lang="sv-SE" sz="1100" dirty="0" err="1" smtClean="0">
                <a:cs typeface="Times New Roman" panose="02020603050405020304" pitchFamily="18" charset="0"/>
              </a:rPr>
              <a:t>fees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regarding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voluntary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pilotage</a:t>
            </a:r>
            <a:r>
              <a:rPr lang="sv-SE" sz="1100" dirty="0" smtClean="0">
                <a:cs typeface="Times New Roman" panose="02020603050405020304" pitchFamily="18" charset="0"/>
              </a:rPr>
              <a:t>, </a:t>
            </a:r>
            <a:r>
              <a:rPr lang="sv-SE" sz="1100" dirty="0" err="1" smtClean="0">
                <a:cs typeface="Times New Roman" panose="02020603050405020304" pitchFamily="18" charset="0"/>
              </a:rPr>
              <a:t>see</a:t>
            </a:r>
            <a:r>
              <a:rPr lang="sv-SE" sz="1100" dirty="0" smtClean="0">
                <a:cs typeface="Times New Roman" panose="02020603050405020304" pitchFamily="18" charset="0"/>
              </a:rPr>
              <a:t> the Swedish </a:t>
            </a:r>
            <a:r>
              <a:rPr lang="sv-SE" sz="1100" dirty="0" err="1" smtClean="0">
                <a:cs typeface="Times New Roman" panose="02020603050405020304" pitchFamily="18" charset="0"/>
              </a:rPr>
              <a:t>Maritime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Administration´s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regulation</a:t>
            </a:r>
            <a:r>
              <a:rPr lang="sv-SE" sz="1100" dirty="0" smtClean="0">
                <a:cs typeface="Times New Roman" panose="02020603050405020304" pitchFamily="18" charset="0"/>
              </a:rPr>
              <a:t> 2024:2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996441" y="5293434"/>
            <a:ext cx="21389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err="1" smtClean="0">
                <a:cs typeface="Times New Roman" panose="02020603050405020304" pitchFamily="18" charset="0"/>
              </a:rPr>
              <a:t>Travel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expenses</a:t>
            </a:r>
            <a:endParaRPr lang="sv-SE" sz="1100" b="1" u="sng" dirty="0" smtClean="0">
              <a:cs typeface="Times New Roman" panose="02020603050405020304" pitchFamily="18" charset="0"/>
            </a:endParaRPr>
          </a:p>
          <a:p>
            <a:r>
              <a:rPr lang="sv-SE" sz="1100" dirty="0" err="1" smtClean="0">
                <a:cs typeface="Times New Roman" panose="02020603050405020304" pitchFamily="18" charset="0"/>
              </a:rPr>
              <a:t>Cost</a:t>
            </a:r>
            <a:r>
              <a:rPr lang="sv-SE" sz="1100" dirty="0" smtClean="0">
                <a:cs typeface="Times New Roman" panose="02020603050405020304" pitchFamily="18" charset="0"/>
              </a:rPr>
              <a:t> for pilots and assistans trips </a:t>
            </a:r>
            <a:r>
              <a:rPr lang="sv-SE" sz="1100" dirty="0" err="1" smtClean="0">
                <a:cs typeface="Times New Roman" panose="02020603050405020304" pitchFamily="18" charset="0"/>
              </a:rPr>
              <a:t>are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excluded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492354" y="4789052"/>
            <a:ext cx="221488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u="sng" dirty="0" err="1" smtClean="0">
                <a:cs typeface="Times New Roman" panose="02020603050405020304" pitchFamily="18" charset="0"/>
              </a:rPr>
              <a:t>Reduction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of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ordering</a:t>
            </a:r>
            <a:r>
              <a:rPr lang="sv-SE" sz="1100" b="1" u="sng" dirty="0" smtClean="0">
                <a:cs typeface="Times New Roman" panose="02020603050405020304" pitchFamily="18" charset="0"/>
              </a:rPr>
              <a:t>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fees</a:t>
            </a:r>
            <a:r>
              <a:rPr lang="sv-SE" sz="1100" b="1" u="sng" dirty="0" smtClean="0">
                <a:cs typeface="Times New Roman" panose="02020603050405020304" pitchFamily="18" charset="0"/>
              </a:rPr>
              <a:t> in the event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of</a:t>
            </a:r>
            <a:r>
              <a:rPr lang="sv-SE" sz="1100" b="1" u="sng" dirty="0" smtClean="0">
                <a:cs typeface="Times New Roman" panose="02020603050405020304" pitchFamily="18" charset="0"/>
              </a:rPr>
              <a:t> a </a:t>
            </a:r>
            <a:r>
              <a:rPr lang="sv-SE" sz="1100" b="1" u="sng" dirty="0" err="1" smtClean="0">
                <a:cs typeface="Times New Roman" panose="02020603050405020304" pitchFamily="18" charset="0"/>
              </a:rPr>
              <a:t>delay</a:t>
            </a:r>
            <a:endParaRPr lang="sv-SE" sz="1100" b="1" u="sng" dirty="0" smtClean="0">
              <a:cs typeface="Times New Roman" panose="02020603050405020304" pitchFamily="18" charset="0"/>
            </a:endParaRPr>
          </a:p>
          <a:p>
            <a:r>
              <a:rPr lang="sv-SE" sz="1100" dirty="0" err="1" smtClean="0">
                <a:cs typeface="Times New Roman" panose="02020603050405020304" pitchFamily="18" charset="0"/>
              </a:rPr>
              <a:t>Fee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reduction</a:t>
            </a:r>
            <a:r>
              <a:rPr lang="sv-SE" sz="1100" dirty="0" smtClean="0">
                <a:cs typeface="Times New Roman" panose="02020603050405020304" pitchFamily="18" charset="0"/>
              </a:rPr>
              <a:t> is </a:t>
            </a:r>
            <a:r>
              <a:rPr lang="sv-SE" sz="1100" dirty="0" err="1" smtClean="0">
                <a:cs typeface="Times New Roman" panose="02020603050405020304" pitchFamily="18" charset="0"/>
              </a:rPr>
              <a:t>issued</a:t>
            </a:r>
            <a:r>
              <a:rPr lang="sv-SE" sz="1100" dirty="0" smtClean="0">
                <a:cs typeface="Times New Roman" panose="02020603050405020304" pitchFamily="18" charset="0"/>
              </a:rPr>
              <a:t> in </a:t>
            </a:r>
            <a:r>
              <a:rPr lang="sv-SE" sz="1100" dirty="0" err="1" smtClean="0">
                <a:cs typeface="Times New Roman" panose="02020603050405020304" pitchFamily="18" charset="0"/>
              </a:rPr>
              <a:t>accordance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with</a:t>
            </a:r>
            <a:r>
              <a:rPr lang="sv-SE" sz="1100" dirty="0" smtClean="0">
                <a:cs typeface="Times New Roman" panose="02020603050405020304" pitchFamily="18" charset="0"/>
              </a:rPr>
              <a:t> § 36 in </a:t>
            </a:r>
            <a:r>
              <a:rPr lang="sv-SE" sz="1100" dirty="0" err="1" smtClean="0">
                <a:cs typeface="Times New Roman" panose="02020603050405020304" pitchFamily="18" charset="0"/>
              </a:rPr>
              <a:t>case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of</a:t>
            </a:r>
            <a:r>
              <a:rPr lang="sv-SE" sz="1100" dirty="0" smtClean="0">
                <a:cs typeface="Times New Roman" panose="02020603050405020304" pitchFamily="18" charset="0"/>
              </a:rPr>
              <a:t> </a:t>
            </a:r>
            <a:r>
              <a:rPr lang="sv-SE" sz="1100" dirty="0" err="1" smtClean="0">
                <a:cs typeface="Times New Roman" panose="02020603050405020304" pitchFamily="18" charset="0"/>
              </a:rPr>
              <a:t>dealy</a:t>
            </a:r>
            <a:endParaRPr lang="sv-SE" sz="1100" dirty="0"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519043" y="5893598"/>
            <a:ext cx="314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u="sng" dirty="0" err="1" smtClean="0">
                <a:cs typeface="Times New Roman" panose="02020603050405020304" pitchFamily="18" charset="0"/>
              </a:rPr>
              <a:t>Related</a:t>
            </a:r>
            <a:r>
              <a:rPr lang="sv-SE" sz="1000" u="sng" dirty="0" smtClean="0">
                <a:cs typeface="Times New Roman" panose="02020603050405020304" pitchFamily="18" charset="0"/>
              </a:rPr>
              <a:t> </a:t>
            </a:r>
            <a:r>
              <a:rPr lang="sv-SE" sz="1000" u="sng" dirty="0" err="1" smtClean="0">
                <a:cs typeface="Times New Roman" panose="02020603050405020304" pitchFamily="18" charset="0"/>
              </a:rPr>
              <a:t>regulation</a:t>
            </a:r>
            <a:r>
              <a:rPr lang="sv-SE" sz="1000" u="sng" dirty="0" smtClean="0">
                <a:cs typeface="Times New Roman" panose="02020603050405020304" pitchFamily="18" charset="0"/>
              </a:rPr>
              <a:t>:</a:t>
            </a:r>
            <a:endParaRPr lang="sv-SE" sz="1000" u="sng" dirty="0">
              <a:cs typeface="Times New Roman" panose="02020603050405020304" pitchFamily="18" charset="0"/>
            </a:endParaRPr>
          </a:p>
          <a:p>
            <a:r>
              <a:rPr lang="sv-SE" sz="1000" dirty="0" err="1" smtClean="0">
                <a:cs typeface="Times New Roman" panose="02020603050405020304" pitchFamily="18" charset="0"/>
              </a:rPr>
              <a:t>Regulation</a:t>
            </a:r>
            <a:r>
              <a:rPr lang="sv-SE" sz="1000" dirty="0" smtClean="0">
                <a:cs typeface="Times New Roman" panose="02020603050405020304" pitchFamily="18" charset="0"/>
              </a:rPr>
              <a:t> 2024:2 </a:t>
            </a:r>
            <a:r>
              <a:rPr lang="sv-SE" sz="1000" dirty="0" smtClean="0">
                <a:cs typeface="Times New Roman" panose="02020603050405020304" pitchFamily="18" charset="0"/>
              </a:rPr>
              <a:t>and </a:t>
            </a:r>
            <a:r>
              <a:rPr lang="sv-SE" sz="1000" dirty="0" err="1" smtClean="0">
                <a:cs typeface="Times New Roman" panose="02020603050405020304" pitchFamily="18" charset="0"/>
              </a:rPr>
              <a:t>regulation</a:t>
            </a:r>
            <a:r>
              <a:rPr lang="sv-SE" sz="1000" dirty="0" smtClean="0">
                <a:cs typeface="Times New Roman" panose="02020603050405020304" pitchFamily="18" charset="0"/>
              </a:rPr>
              <a:t> </a:t>
            </a:r>
            <a:r>
              <a:rPr lang="sv-SE" sz="1000" dirty="0" err="1" smtClean="0">
                <a:cs typeface="Times New Roman" panose="02020603050405020304" pitchFamily="18" charset="0"/>
              </a:rPr>
              <a:t>amending</a:t>
            </a:r>
            <a:r>
              <a:rPr lang="sv-SE" sz="1000" dirty="0" smtClean="0">
                <a:cs typeface="Times New Roman" panose="02020603050405020304" pitchFamily="18" charset="0"/>
              </a:rPr>
              <a:t> 2025:3</a:t>
            </a:r>
          </a:p>
          <a:p>
            <a:r>
              <a:rPr lang="sv-SE" sz="1000" dirty="0" smtClean="0">
                <a:cs typeface="Times New Roman" panose="02020603050405020304" pitchFamily="18" charset="0"/>
              </a:rPr>
              <a:t>on </a:t>
            </a:r>
            <a:r>
              <a:rPr lang="sv-SE" sz="1000" i="1" dirty="0" smtClean="0">
                <a:cs typeface="Times New Roman" panose="02020603050405020304" pitchFamily="18" charset="0"/>
              </a:rPr>
              <a:t>the provision </a:t>
            </a:r>
            <a:r>
              <a:rPr lang="sv-SE" sz="1000" i="1" dirty="0" err="1" smtClean="0">
                <a:cs typeface="Times New Roman" panose="02020603050405020304" pitchFamily="18" charset="0"/>
              </a:rPr>
              <a:t>of</a:t>
            </a:r>
            <a:r>
              <a:rPr lang="sv-SE" sz="1000" i="1" dirty="0" smtClean="0">
                <a:cs typeface="Times New Roman" panose="02020603050405020304" pitchFamily="18" charset="0"/>
              </a:rPr>
              <a:t> pilots, </a:t>
            </a:r>
            <a:r>
              <a:rPr lang="sv-SE" sz="1000" i="1" dirty="0" err="1" smtClean="0">
                <a:cs typeface="Times New Roman" panose="02020603050405020304" pitchFamily="18" charset="0"/>
              </a:rPr>
              <a:t>ordering</a:t>
            </a:r>
            <a:r>
              <a:rPr lang="sv-SE" sz="1000" i="1" dirty="0" smtClean="0">
                <a:cs typeface="Times New Roman" panose="02020603050405020304" pitchFamily="18" charset="0"/>
              </a:rPr>
              <a:t> </a:t>
            </a:r>
            <a:r>
              <a:rPr lang="sv-SE" sz="1000" i="1" dirty="0" err="1" smtClean="0">
                <a:cs typeface="Times New Roman" panose="02020603050405020304" pitchFamily="18" charset="0"/>
              </a:rPr>
              <a:t>of</a:t>
            </a:r>
            <a:r>
              <a:rPr lang="sv-SE" sz="1000" i="1" dirty="0" smtClean="0">
                <a:cs typeface="Times New Roman" panose="02020603050405020304" pitchFamily="18" charset="0"/>
              </a:rPr>
              <a:t> pilots, </a:t>
            </a:r>
            <a:r>
              <a:rPr lang="sv-SE" sz="1000" i="1" dirty="0" err="1" smtClean="0">
                <a:cs typeface="Times New Roman" panose="02020603050405020304" pitchFamily="18" charset="0"/>
              </a:rPr>
              <a:t>allocation</a:t>
            </a:r>
            <a:r>
              <a:rPr lang="sv-SE" sz="1000" i="1" dirty="0" smtClean="0">
                <a:cs typeface="Times New Roman" panose="02020603050405020304" pitchFamily="18" charset="0"/>
              </a:rPr>
              <a:t> </a:t>
            </a:r>
            <a:r>
              <a:rPr lang="sv-SE" sz="1000" i="1" dirty="0" err="1" smtClean="0">
                <a:cs typeface="Times New Roman" panose="02020603050405020304" pitchFamily="18" charset="0"/>
              </a:rPr>
              <a:t>of</a:t>
            </a:r>
            <a:r>
              <a:rPr lang="sv-SE" sz="1000" i="1" dirty="0" smtClean="0">
                <a:cs typeface="Times New Roman" panose="02020603050405020304" pitchFamily="18" charset="0"/>
              </a:rPr>
              <a:t> pilots and </a:t>
            </a:r>
            <a:r>
              <a:rPr lang="sv-SE" sz="1000" i="1" dirty="0" err="1" smtClean="0">
                <a:cs typeface="Times New Roman" panose="02020603050405020304" pitchFamily="18" charset="0"/>
              </a:rPr>
              <a:t>pilotage</a:t>
            </a:r>
            <a:r>
              <a:rPr lang="sv-SE" sz="1000" i="1" dirty="0" smtClean="0">
                <a:cs typeface="Times New Roman" panose="02020603050405020304" pitchFamily="18" charset="0"/>
              </a:rPr>
              <a:t> </a:t>
            </a:r>
            <a:r>
              <a:rPr lang="sv-SE" sz="1000" i="1" dirty="0" err="1" smtClean="0">
                <a:cs typeface="Times New Roman" panose="02020603050405020304" pitchFamily="18" charset="0"/>
              </a:rPr>
              <a:t>fees</a:t>
            </a:r>
            <a:endParaRPr lang="sv-SE" sz="1000" i="1" dirty="0">
              <a:cs typeface="Times New Roman" panose="02020603050405020304" pitchFamily="18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595626" y="6614897"/>
            <a:ext cx="49571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The printed Swedish versions of the statues takes precedence in a conflict, problem with interpretation, or dispute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5000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sida_text_sido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66B9C2BF-5761-4BE3-84BC-588E57D1ECF9}"/>
    </a:ext>
  </a:extLst>
</a:theme>
</file>

<file path=ppt/theme/theme10.xml><?xml version="1.0" encoding="utf-8"?>
<a:theme xmlns:a="http://schemas.openxmlformats.org/drawingml/2006/main" name="9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D6F093B2-6BE0-4215-931A-EA0AA06D4F6C}"/>
    </a:ext>
  </a:extLst>
</a:theme>
</file>

<file path=ppt/theme/theme11.xml><?xml version="1.0" encoding="utf-8"?>
<a:theme xmlns:a="http://schemas.openxmlformats.org/drawingml/2006/main" name="10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4DEFA8E5-478D-4F99-B62C-82EA97AE0259}"/>
    </a:ext>
  </a:extLst>
</a:theme>
</file>

<file path=ppt/theme/theme12.xml><?xml version="1.0" encoding="utf-8"?>
<a:theme xmlns:a="http://schemas.openxmlformats.org/drawingml/2006/main" name="11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6F650E8D-7129-44C3-9974-64469772C66A}"/>
    </a:ext>
  </a:extLst>
</a:theme>
</file>

<file path=ppt/theme/theme13.xml><?xml version="1.0" encoding="utf-8"?>
<a:theme xmlns:a="http://schemas.openxmlformats.org/drawingml/2006/main" name="Sjöfartsverkets mall 2016_engelska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öfartsverkets mall 2016_engelska.potx" id="{F8269399-19A6-4EF2-91B4-4E4D17654B7C}" vid="{676CE73E-34EE-4BF1-A9BC-61BB4CEF4478}"/>
    </a:ext>
  </a:extLst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82085225-37CE-47A0-83FB-58493E550C02}"/>
    </a:ext>
  </a:extLst>
</a:theme>
</file>

<file path=ppt/theme/theme3.xml><?xml version="1.0" encoding="utf-8"?>
<a:theme xmlns:a="http://schemas.openxmlformats.org/drawingml/2006/main" name="2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34EA6DD8-1084-4D42-95F2-FB71FCECBD9D}"/>
    </a:ext>
  </a:extLst>
</a:theme>
</file>

<file path=ppt/theme/theme4.xml><?xml version="1.0" encoding="utf-8"?>
<a:theme xmlns:a="http://schemas.openxmlformats.org/drawingml/2006/main" name="3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5FBF9359-9735-4C55-AAC1-7823B3A44142}"/>
    </a:ext>
  </a:extLst>
</a:theme>
</file>

<file path=ppt/theme/theme5.xml><?xml version="1.0" encoding="utf-8"?>
<a:theme xmlns:a="http://schemas.openxmlformats.org/drawingml/2006/main" name="4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C6989F6C-6AB9-42DF-A50F-5215E4D27272}"/>
    </a:ext>
  </a:extLst>
</a:theme>
</file>

<file path=ppt/theme/theme6.xml><?xml version="1.0" encoding="utf-8"?>
<a:theme xmlns:a="http://schemas.openxmlformats.org/drawingml/2006/main" name="5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B04BF467-A83D-4EB5-8E36-8ABF44083CDB}"/>
    </a:ext>
  </a:extLst>
</a:theme>
</file>

<file path=ppt/theme/theme7.xml><?xml version="1.0" encoding="utf-8"?>
<a:theme xmlns:a="http://schemas.openxmlformats.org/drawingml/2006/main" name="6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ECF6ECDF-011C-4BDD-9F38-C15B563344B6}"/>
    </a:ext>
  </a:extLst>
</a:theme>
</file>

<file path=ppt/theme/theme8.xml><?xml version="1.0" encoding="utf-8"?>
<a:theme xmlns:a="http://schemas.openxmlformats.org/drawingml/2006/main" name="7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E6CB15CD-5BAC-4A66-ADBC-35385EDBAD78}"/>
    </a:ext>
  </a:extLst>
</a:theme>
</file>

<file path=ppt/theme/theme9.xml><?xml version="1.0" encoding="utf-8"?>
<a:theme xmlns:a="http://schemas.openxmlformats.org/drawingml/2006/main" name="8_Välkomstbild">
  <a:themeElements>
    <a:clrScheme name="Sjöfartsverkets profilfärger">
      <a:dk1>
        <a:srgbClr val="0C0A08"/>
      </a:dk1>
      <a:lt1>
        <a:sysClr val="window" lastClr="FFFFFF"/>
      </a:lt1>
      <a:dk2>
        <a:srgbClr val="7D6A55"/>
      </a:dk2>
      <a:lt2>
        <a:srgbClr val="FFFFFF"/>
      </a:lt2>
      <a:accent1>
        <a:srgbClr val="80D7F7"/>
      </a:accent1>
      <a:accent2>
        <a:srgbClr val="BFEBFB"/>
      </a:accent2>
      <a:accent3>
        <a:srgbClr val="7D6A55"/>
      </a:accent3>
      <a:accent4>
        <a:srgbClr val="00AEEF"/>
      </a:accent4>
      <a:accent5>
        <a:srgbClr val="F78F1E"/>
      </a:accent5>
      <a:accent6>
        <a:srgbClr val="FFC000"/>
      </a:accent6>
      <a:hlink>
        <a:srgbClr val="31859B"/>
      </a:hlink>
      <a:folHlink>
        <a:srgbClr val="5959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spru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B480C74-F231-4558-9462-319FB403394C}" vid="{85A6E71F-621D-4B3B-A00C-3C06F3B15F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2B3696BF1C104CB859E8309960AC22" ma:contentTypeVersion="0" ma:contentTypeDescription="Skapa ett nytt dokument." ma:contentTypeScope="" ma:versionID="d0e1fbfa5dd591fdc46be19ad3d5d2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d6e29e769b66843de68ee1c4bf393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48AE7E-660A-43F4-9283-1306D341953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F0C81D-398C-4395-95BF-3E3CA3ACE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BE4BEB-32F3-4ED8-A1CF-3871BF9A23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sjöv_mall_svenska2019_bredbild_motiv</Template>
  <TotalTime>6398</TotalTime>
  <Words>651</Words>
  <Application>Microsoft Office PowerPoint</Application>
  <PresentationFormat>Bredbild</PresentationFormat>
  <Paragraphs>177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13</vt:i4>
      </vt:variant>
      <vt:variant>
        <vt:lpstr>Bildrubriker</vt:lpstr>
      </vt:variant>
      <vt:variant>
        <vt:i4>2</vt:i4>
      </vt:variant>
    </vt:vector>
  </HeadingPairs>
  <TitlesOfParts>
    <vt:vector size="18" baseType="lpstr">
      <vt:lpstr>Arial</vt:lpstr>
      <vt:lpstr>Calibri</vt:lpstr>
      <vt:lpstr>Times New Roman</vt:lpstr>
      <vt:lpstr>Presentationssida_text_sidobild</vt:lpstr>
      <vt:lpstr>1_Välkomstbild</vt:lpstr>
      <vt:lpstr>2_Välkomstbild</vt:lpstr>
      <vt:lpstr>3_Välkomstbild</vt:lpstr>
      <vt:lpstr>4_Välkomstbild</vt:lpstr>
      <vt:lpstr>5_Välkomstbild</vt:lpstr>
      <vt:lpstr>6_Välkomstbild</vt:lpstr>
      <vt:lpstr>7_Välkomstbild</vt:lpstr>
      <vt:lpstr>8_Välkomstbild</vt:lpstr>
      <vt:lpstr>9_Välkomstbild</vt:lpstr>
      <vt:lpstr>10_Välkomstbild</vt:lpstr>
      <vt:lpstr>11_Välkomstbild</vt:lpstr>
      <vt:lpstr>Sjöfartsverkets mall 2016_engelska</vt:lpstr>
      <vt:lpstr>PowerPoint-presentation</vt:lpstr>
      <vt:lpstr>PowerPoint-presentation</vt:lpstr>
    </vt:vector>
  </TitlesOfParts>
  <Company>Sjöfartsverket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Westerlund, Anders</dc:creator>
  <cp:lastModifiedBy>Åhlander, Andreas</cp:lastModifiedBy>
  <cp:revision>146</cp:revision>
  <cp:lastPrinted>2023-12-07T07:01:03Z</cp:lastPrinted>
  <dcterms:created xsi:type="dcterms:W3CDTF">2020-11-30T07:23:02Z</dcterms:created>
  <dcterms:modified xsi:type="dcterms:W3CDTF">2025-05-20T08:29:28Z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0x0101000E2B3696BF1C104CB859E8309960AC22</vt:lpwstr>
  </property>
</Properties>
</file>